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4630400" cy="8229600"/>
  <p:notesSz cx="8229600" cy="146304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Prata" panose="020B0604020202020204" charset="0"/>
      <p:regular r:id="rId29"/>
    </p:embeddedFont>
    <p:embeddedFont>
      <p:font typeface="Raleway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877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Loan Prediction Analysis Using Machine Learning 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with Explainable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Embark on a journey of predictive modeling to determine loan approval status using machine learning techniques in this project.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129784"/>
            <a:ext cx="13042821" cy="4920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909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Violin Plot</a:t>
            </a:r>
            <a:endParaRPr lang="en-US" sz="4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98019"/>
            <a:ext cx="13042821" cy="4584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226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Sankey Diagram</a:t>
            </a:r>
            <a:endParaRPr lang="en-US" sz="4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42035"/>
            <a:ext cx="13042821" cy="50965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787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Radar Chart</a:t>
            </a:r>
            <a:endParaRPr lang="en-US" sz="4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4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Development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2384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8410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Baseline model for binary classification of loan approval.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84727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711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XGBoost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20196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Supercharged XGBoost model with advanced hyperparameter tuning for razor-sharp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432" y="467797"/>
            <a:ext cx="425315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Evaluation Metric</a:t>
            </a:r>
            <a:endParaRPr lang="en-US" sz="4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445894"/>
            <a:ext cx="5943600" cy="586478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463" y="1445895"/>
            <a:ext cx="6464737" cy="25836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63" y="4220885"/>
            <a:ext cx="6454140" cy="26262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60463" y="7038499"/>
            <a:ext cx="748200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7" name="Text 2"/>
          <p:cNvSpPr/>
          <p:nvPr/>
        </p:nvSpPr>
        <p:spPr>
          <a:xfrm>
            <a:off x="595432" y="7655123"/>
            <a:ext cx="134395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794266"/>
            <a:ext cx="5936813" cy="59563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967" y="794266"/>
            <a:ext cx="6512838" cy="60332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61967" y="6636663"/>
            <a:ext cx="675846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17471" y="7456527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endParaRPr lang="en-US"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9865995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SHAP (SHapley Additive exPlanations)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561386"/>
            <a:ext cx="13148310" cy="793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SHAP is a powerful explainable AI tool that helps understand how each feature influences the prediction of a machine learning model.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1045" y="2672596"/>
            <a:ext cx="48239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Use SHAP in This Project?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41045" y="4127302"/>
            <a:ext cx="4273153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 </a:t>
            </a:r>
            <a:r>
              <a:rPr lang="en-US" sz="20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interpret individual loan decisions</a:t>
            </a: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made by the model</a:t>
            </a:r>
            <a:endParaRPr lang="en-US" sz="2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198" y="3386971"/>
            <a:ext cx="4601885" cy="460188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28231" y="466385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616083" y="4127302"/>
            <a:ext cx="4273272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To identify the </a:t>
            </a:r>
            <a:r>
              <a:rPr lang="en-US" sz="20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most influential features</a:t>
            </a: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globally</a:t>
            </a:r>
            <a:endParaRPr lang="en-US" sz="2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98" y="3386971"/>
            <a:ext cx="4601885" cy="46018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04155" y="466385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9616083" y="6587014"/>
            <a:ext cx="4273272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To ensure </a:t>
            </a:r>
            <a:r>
              <a:rPr lang="en-US" sz="20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fair and transparent</a:t>
            </a: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predictions</a:t>
            </a:r>
            <a:endParaRPr lang="en-US" sz="2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198" y="3386971"/>
            <a:ext cx="4601885" cy="460188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004155" y="633978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41045" y="6587014"/>
            <a:ext cx="4273153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To build trust in AI-based financial decision-making</a:t>
            </a:r>
            <a:endParaRPr lang="en-US" sz="20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198" y="3386971"/>
            <a:ext cx="4601885" cy="460188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328231" y="633978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5395" y="539054"/>
            <a:ext cx="4439245" cy="6786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Explainable AI with SHAP Values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462995"/>
            <a:ext cx="12324079" cy="7766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7555" y="7688342"/>
            <a:ext cx="1375529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493" y="514826"/>
            <a:ext cx="4677132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Global feature importance</a:t>
            </a:r>
            <a:endParaRPr lang="en-US" sz="40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06" y="1596112"/>
            <a:ext cx="13829427" cy="533753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82813" y="7173873"/>
            <a:ext cx="13758307" cy="540782"/>
          </a:xfrm>
          <a:prstGeom prst="roundRect">
            <a:avLst>
              <a:gd name="adj" fmla="val 4093"/>
            </a:avLst>
          </a:prstGeom>
          <a:solidFill>
            <a:srgbClr val="F4E883"/>
          </a:solidFill>
          <a:ln/>
        </p:spPr>
      </p:sp>
      <p:sp>
        <p:nvSpPr>
          <p:cNvPr id="5" name="Text 2"/>
          <p:cNvSpPr/>
          <p:nvPr/>
        </p:nvSpPr>
        <p:spPr>
          <a:xfrm>
            <a:off x="516493" y="7329011"/>
            <a:ext cx="621430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Identifies top contributors to loan approvals across the dataset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007820" y="5674479"/>
            <a:ext cx="6725007" cy="540782"/>
          </a:xfrm>
          <a:prstGeom prst="roundRect">
            <a:avLst>
              <a:gd name="adj" fmla="val 4093"/>
            </a:avLst>
          </a:prstGeom>
          <a:solidFill>
            <a:srgbClr val="F4E883"/>
          </a:solidFill>
          <a:ln/>
        </p:spPr>
      </p:sp>
      <p:sp>
        <p:nvSpPr>
          <p:cNvPr id="7" name="Text 4"/>
          <p:cNvSpPr/>
          <p:nvPr/>
        </p:nvSpPr>
        <p:spPr>
          <a:xfrm>
            <a:off x="7922617" y="5804892"/>
            <a:ext cx="4746903" cy="410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feature:</a:t>
            </a:r>
            <a:r>
              <a:rPr lang="en-US" sz="1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The Highest impact is of Credit _History</a:t>
            </a:r>
            <a:endParaRPr lang="en-US" sz="1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728" y="496848"/>
            <a:ext cx="3512820" cy="43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Dot Plot</a:t>
            </a:r>
            <a:endParaRPr lang="en-US" sz="40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8" y="1216818"/>
            <a:ext cx="8966359" cy="651593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013454" y="1512252"/>
            <a:ext cx="4446033" cy="1515428"/>
          </a:xfrm>
          <a:prstGeom prst="roundRect">
            <a:avLst>
              <a:gd name="adj" fmla="val 4212"/>
            </a:avLst>
          </a:prstGeom>
          <a:solidFill>
            <a:srgbClr val="F4E883"/>
          </a:solidFill>
          <a:ln/>
        </p:spPr>
      </p:sp>
      <p:sp>
        <p:nvSpPr>
          <p:cNvPr id="5" name="Text 2"/>
          <p:cNvSpPr/>
          <p:nvPr/>
        </p:nvSpPr>
        <p:spPr>
          <a:xfrm>
            <a:off x="9855200" y="1937226"/>
            <a:ext cx="4775200" cy="119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Shows how each feature</a:t>
            </a: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pushes predictions toward </a:t>
            </a: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approval or rejection</a:t>
            </a:r>
            <a:endParaRPr lang="en-US" sz="2000" b="1" dirty="0"/>
          </a:p>
        </p:txBody>
      </p:sp>
      <p:sp>
        <p:nvSpPr>
          <p:cNvPr id="6" name="Shape 3"/>
          <p:cNvSpPr/>
          <p:nvPr/>
        </p:nvSpPr>
        <p:spPr>
          <a:xfrm>
            <a:off x="10013453" y="3129280"/>
            <a:ext cx="4446033" cy="1698250"/>
          </a:xfrm>
          <a:prstGeom prst="roundRect">
            <a:avLst>
              <a:gd name="adj" fmla="val 4212"/>
            </a:avLst>
          </a:prstGeom>
          <a:solidFill>
            <a:srgbClr val="F4E883"/>
          </a:solidFill>
          <a:ln/>
        </p:spPr>
      </p:sp>
      <p:sp>
        <p:nvSpPr>
          <p:cNvPr id="7" name="Text 4"/>
          <p:cNvSpPr/>
          <p:nvPr/>
        </p:nvSpPr>
        <p:spPr>
          <a:xfrm>
            <a:off x="9855200" y="3717964"/>
            <a:ext cx="497502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Useful to understand distribution </a:t>
            </a: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and effect of each feature</a:t>
            </a:r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41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6550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predict the likelihood of a loan applicant defaulting on the loan by end-to-end Machine Learning Solution with SHAP Explainability.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23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Points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18221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4E88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Variable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Loan_Status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(Approved = 1, Not Approved = 0)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80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4E88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 Include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10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Numerical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ApplicantIncome, CoapplicantIncome, LoanAmount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524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Categorical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Gender, Married, Education, Property_Area, etc.</a:t>
            </a:r>
            <a:endParaRPr lang="en-US" sz="1750" dirty="0"/>
          </a:p>
        </p:txBody>
      </p:sp>
      <p:pic>
        <p:nvPicPr>
          <p:cNvPr id="10" name="Graphic 9" descr="Dollar with solid fill">
            <a:extLst>
              <a:ext uri="{FF2B5EF4-FFF2-40B4-BE49-F238E27FC236}">
                <a16:creationId xmlns:a16="http://schemas.microsoft.com/office/drawing/2014/main" id="{1CD155D6-2E82-191E-A0C3-5D139FF46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4560" y="4033520"/>
            <a:ext cx="3505200" cy="2956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04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Force Plot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2874"/>
            <a:ext cx="13042583" cy="13706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8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36726"/>
            <a:ext cx="6408063" cy="1162288"/>
          </a:xfrm>
          <a:prstGeom prst="roundRect">
            <a:avLst>
              <a:gd name="adj" fmla="val 2927"/>
            </a:avLst>
          </a:prstGeom>
          <a:solidFill>
            <a:srgbClr val="F4E88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463540"/>
            <a:ext cx="59544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Breaks down why a specific applicant got approved or rejected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28667" y="5236726"/>
            <a:ext cx="6408063" cy="1162288"/>
          </a:xfrm>
          <a:prstGeom prst="roundRect">
            <a:avLst>
              <a:gd name="adj" fmla="val 2927"/>
            </a:avLst>
          </a:prstGeom>
          <a:solidFill>
            <a:srgbClr val="F4E883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463540"/>
            <a:ext cx="59544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Each feature’s positive or negative impact is visualized clearly</a:t>
            </a:r>
            <a:endParaRPr lang="en-US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018" y="409337"/>
            <a:ext cx="3722013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Dependence Plot</a:t>
            </a:r>
            <a:endParaRPr lang="en-US" sz="40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" y="2389147"/>
            <a:ext cx="11958320" cy="434625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69846" y="1303099"/>
            <a:ext cx="6719768" cy="777954"/>
          </a:xfrm>
          <a:prstGeom prst="roundRect">
            <a:avLst>
              <a:gd name="adj" fmla="val 2871"/>
            </a:avLst>
          </a:prstGeom>
          <a:solidFill>
            <a:srgbClr val="F4E883"/>
          </a:solidFill>
          <a:ln/>
        </p:spPr>
      </p:sp>
      <p:sp>
        <p:nvSpPr>
          <p:cNvPr id="5" name="Text 2"/>
          <p:cNvSpPr/>
          <p:nvPr/>
        </p:nvSpPr>
        <p:spPr>
          <a:xfrm>
            <a:off x="893088" y="1451927"/>
            <a:ext cx="6422112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Shows how it impacts loan decisions and interacts with other features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7389614" y="7043499"/>
            <a:ext cx="6719768" cy="777954"/>
          </a:xfrm>
          <a:prstGeom prst="roundRect">
            <a:avLst>
              <a:gd name="adj" fmla="val 2871"/>
            </a:avLst>
          </a:prstGeom>
          <a:solidFill>
            <a:srgbClr val="F4E883"/>
          </a:solidFill>
          <a:ln/>
        </p:spPr>
      </p:sp>
      <p:sp>
        <p:nvSpPr>
          <p:cNvPr id="7" name="Text 4"/>
          <p:cNvSpPr/>
          <p:nvPr/>
        </p:nvSpPr>
        <p:spPr>
          <a:xfrm>
            <a:off x="7538442" y="7192328"/>
            <a:ext cx="5386149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Helps understand </a:t>
            </a:r>
            <a:r>
              <a:rPr lang="en-US" sz="1450" b="1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non-linear effects</a:t>
            </a:r>
            <a:r>
              <a:rPr lang="en-US" sz="1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and feature interactions</a:t>
            </a:r>
            <a:endParaRPr lang="en-US" sz="14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9914"/>
            <a:ext cx="6325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 World Application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3232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26111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Automates loan eligibility screening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7085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banks and financial institutions.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33232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12611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Reduces manual decision bias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97085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relying on data-driven insights.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33232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12611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Improves customer experience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97085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offering faster, more accurate loan decisions.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33232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12611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Provides explainability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97085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with SHAP, enabling transparency in financial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77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714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0444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Preprocess and clean the dataset to ensure quality input for models.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2971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14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0444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new features to enhance model performance and insights.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29719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985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7556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plots like heatmaps, violin plots, Sankey diagrams, and radar charts to explore data patterns.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55676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89433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 &amp; Explainability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3418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 models and explain predictions using SHAP values for interpretability.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556766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5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4849"/>
            <a:ext cx="4120753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6141</a:t>
            </a:r>
            <a:endParaRPr lang="en-US" sz="7050" dirty="0"/>
          </a:p>
        </p:txBody>
      </p:sp>
      <p:sp>
        <p:nvSpPr>
          <p:cNvPr id="4" name="Text 2"/>
          <p:cNvSpPr/>
          <p:nvPr/>
        </p:nvSpPr>
        <p:spPr>
          <a:xfrm>
            <a:off x="1436489" y="47341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Rows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22458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Individual loan applications records included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54704" y="3554849"/>
            <a:ext cx="4120872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13</a:t>
            </a:r>
            <a:endParaRPr lang="en-US" sz="7050" dirty="0"/>
          </a:p>
        </p:txBody>
      </p:sp>
      <p:sp>
        <p:nvSpPr>
          <p:cNvPr id="7" name="Text 5"/>
          <p:cNvSpPr/>
          <p:nvPr/>
        </p:nvSpPr>
        <p:spPr>
          <a:xfrm>
            <a:off x="5897523" y="47341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4704" y="522458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 describing borrower and loan details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5738" y="3554849"/>
            <a:ext cx="4120753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Source</a:t>
            </a:r>
            <a:endParaRPr lang="en-US" sz="7050" dirty="0"/>
          </a:p>
        </p:txBody>
      </p:sp>
      <p:sp>
        <p:nvSpPr>
          <p:cNvPr id="10" name="Text 8"/>
          <p:cNvSpPr/>
          <p:nvPr/>
        </p:nvSpPr>
        <p:spPr>
          <a:xfrm>
            <a:off x="9715738" y="4734163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Analytics Vidhya's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i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Loan Prediction Practice Problem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557891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 Techniques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15697"/>
            <a:ext cx="3334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Missing Values Handling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Imputed missing data using mode or median based on feature type.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2913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Categorical Encoding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Applied one-hot encoding to transform categorical variables into numerical format.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Outlier Handling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Used Winsorization to cap extreme values at the 5th and 95th percentiles.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6" y="301083"/>
            <a:ext cx="13950176" cy="7813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43526" y="494348"/>
            <a:ext cx="10823176" cy="1546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 Highlights</a:t>
            </a:r>
            <a:endParaRPr lang="en-US" sz="5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6" y="199960"/>
            <a:ext cx="10647091" cy="77804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22173" y="2240280"/>
            <a:ext cx="3210878" cy="2820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200" b="1" dirty="0">
                <a:solidFill>
                  <a:srgbClr val="F4E88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technique to limit extreme values in data by capping them at a certain percentile.Values below the 5th percentile and above the 95th percentile were capped.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1117445" y="548053"/>
            <a:ext cx="503527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6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Winsorization</a:t>
            </a:r>
            <a:endParaRPr lang="en-US" sz="6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5092" y="937141"/>
            <a:ext cx="5397189" cy="232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Visualization Insights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8A31A-C6A6-35FD-9C81-16370D0E6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2410460"/>
            <a:ext cx="14488160" cy="6164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092637"/>
            <a:ext cx="13042583" cy="4995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428065"/>
            <a:ext cx="5803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Correlation Heatmap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528</Words>
  <Application>Microsoft Office PowerPoint</Application>
  <PresentationFormat>Custom</PresentationFormat>
  <Paragraphs>107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Consolas</vt:lpstr>
      <vt:lpstr>Raleway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Surbhi Ch</cp:lastModifiedBy>
  <cp:revision>3</cp:revision>
  <dcterms:created xsi:type="dcterms:W3CDTF">2025-05-04T18:28:35Z</dcterms:created>
  <dcterms:modified xsi:type="dcterms:W3CDTF">2025-05-04T19:04:37Z</dcterms:modified>
</cp:coreProperties>
</file>